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Lst>
  <p:notesMasterIdLst>
    <p:notesMasterId r:id="rId27"/>
  </p:notesMasterIdLst>
  <p:sldIdLst>
    <p:sldId id="256" r:id="rId3"/>
    <p:sldId id="6434" r:id="rId4"/>
    <p:sldId id="6418" r:id="rId5"/>
    <p:sldId id="6435" r:id="rId6"/>
    <p:sldId id="6436" r:id="rId7"/>
    <p:sldId id="6437" r:id="rId8"/>
    <p:sldId id="6438" r:id="rId9"/>
    <p:sldId id="6439" r:id="rId10"/>
    <p:sldId id="6440" r:id="rId11"/>
    <p:sldId id="6441" r:id="rId12"/>
    <p:sldId id="6442" r:id="rId13"/>
    <p:sldId id="6443" r:id="rId14"/>
    <p:sldId id="6444" r:id="rId15"/>
    <p:sldId id="6445" r:id="rId16"/>
    <p:sldId id="6446" r:id="rId17"/>
    <p:sldId id="6447" r:id="rId18"/>
    <p:sldId id="6448" r:id="rId19"/>
    <p:sldId id="6449" r:id="rId20"/>
    <p:sldId id="6450" r:id="rId21"/>
    <p:sldId id="6451" r:id="rId22"/>
    <p:sldId id="6452" r:id="rId23"/>
    <p:sldId id="6453" r:id="rId24"/>
    <p:sldId id="6454" r:id="rId25"/>
    <p:sldId id="6455"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D4176D-A109-7DC6-B42B-3036EC53D601}" name="Amy Earley" initials="AE" userId="ee4f607c2467737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5EA"/>
    <a:srgbClr val="004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CA0C15-4737-4E3B-B5A0-22ED9B0B2A0D}">
  <a:tblStyle styleId="{1ECA0C15-4737-4E3B-B5A0-22ED9B0B2A0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5"/>
          </a:solidFill>
        </a:fill>
      </a:tcStyle>
    </a:wholeTbl>
    <a:band1H>
      <a:tcTxStyle b="off" i="off"/>
      <a:tcStyle>
        <a:tcBdr/>
        <a:fill>
          <a:solidFill>
            <a:srgbClr val="CAD4EA"/>
          </a:solidFill>
        </a:fill>
      </a:tcStyle>
    </a:band1H>
    <a:band2H>
      <a:tcTxStyle b="off" i="off"/>
      <a:tcStyle>
        <a:tcBdr/>
      </a:tcStyle>
    </a:band2H>
    <a:band1V>
      <a:tcTxStyle b="off" i="off"/>
      <a:tcStyle>
        <a:tcBdr/>
        <a:fill>
          <a:solidFill>
            <a:srgbClr val="CAD4EA"/>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3" autoAdjust="0"/>
    <p:restoredTop sz="83770" autoAdjust="0"/>
  </p:normalViewPr>
  <p:slideViewPr>
    <p:cSldViewPr snapToGrid="0">
      <p:cViewPr>
        <p:scale>
          <a:sx n="74" d="100"/>
          <a:sy n="74" d="100"/>
        </p:scale>
        <p:origin x="696" y="3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99172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21972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4050731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985690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1279812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6539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3787583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177850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723314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55239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521780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3236509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419826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995212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104361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2876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378862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4145365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763164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42887055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 y="0"/>
            <a:ext cx="12192000" cy="6858000"/>
          </a:xfrm>
          <a:prstGeom prst="rect">
            <a:avLst/>
          </a:prstGeom>
          <a:noFill/>
          <a:ln>
            <a:noFill/>
          </a:ln>
        </p:spPr>
      </p:pic>
      <p:pic>
        <p:nvPicPr>
          <p:cNvPr id="12" name="Google Shape;12;p2"/>
          <p:cNvPicPr preferRelativeResize="0"/>
          <p:nvPr/>
        </p:nvPicPr>
        <p:blipFill rotWithShape="1">
          <a:blip r:embed="rId3" cstate="screen">
            <a:alphaModFix/>
            <a:extLst>
              <a:ext uri="{28A0092B-C50C-407E-A947-70E740481C1C}">
                <a14:useLocalDpi xmlns:a14="http://schemas.microsoft.com/office/drawing/2010/main"/>
              </a:ext>
            </a:extLst>
          </a:blip>
          <a:srcRect l="8971" t="13758" r="12597" b="10001"/>
          <a:stretch/>
        </p:blipFill>
        <p:spPr>
          <a:xfrm>
            <a:off x="178817" y="268817"/>
            <a:ext cx="12173026" cy="6733072"/>
          </a:xfrm>
          <a:prstGeom prst="rect">
            <a:avLst/>
          </a:prstGeom>
          <a:noFill/>
          <a:ln>
            <a:noFill/>
          </a:ln>
        </p:spPr>
      </p:pic>
      <p:sp>
        <p:nvSpPr>
          <p:cNvPr id="13" name="Google Shape;13;p2"/>
          <p:cNvSpPr/>
          <p:nvPr/>
        </p:nvSpPr>
        <p:spPr>
          <a:xfrm>
            <a:off x="982133" y="0"/>
            <a:ext cx="10346267" cy="6858001"/>
          </a:xfrm>
          <a:prstGeom prst="rect">
            <a:avLst/>
          </a:prstGeom>
          <a:solidFill>
            <a:schemeClr val="l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2"/>
          <p:cNvSpPr txBox="1">
            <a:spLocks noGrp="1"/>
          </p:cNvSpPr>
          <p:nvPr>
            <p:ph type="ctrTitle"/>
          </p:nvPr>
        </p:nvSpPr>
        <p:spPr>
          <a:xfrm>
            <a:off x="2197100" y="2563812"/>
            <a:ext cx="7797802" cy="1008063"/>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small" baseline="0">
                <a:solidFill>
                  <a:schemeClr val="dk2"/>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5" name="Google Shape;15;p2"/>
          <p:cNvSpPr txBox="1">
            <a:spLocks noGrp="1"/>
          </p:cNvSpPr>
          <p:nvPr>
            <p:ph type="subTitle" idx="1"/>
          </p:nvPr>
        </p:nvSpPr>
        <p:spPr>
          <a:xfrm>
            <a:off x="3757385" y="3801578"/>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small" baseline="0">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noFill/>
          <a:ln>
            <a:noFill/>
          </a:ln>
        </p:spPr>
      </p:pic>
      <p:pic>
        <p:nvPicPr>
          <p:cNvPr id="18" name="Google Shape;18;p3"/>
          <p:cNvPicPr preferRelativeResize="0"/>
          <p:nvPr/>
        </p:nvPicPr>
        <p:blipFill rotWithShape="1">
          <a:blip r:embed="rId3" cstate="screen">
            <a:alphaModFix/>
            <a:extLst>
              <a:ext uri="{28A0092B-C50C-407E-A947-70E740481C1C}">
                <a14:useLocalDpi xmlns:a14="http://schemas.microsoft.com/office/drawing/2010/main"/>
              </a:ext>
            </a:extLst>
          </a:blip>
          <a:srcRect l="8971" t="13758" r="12597" b="10001"/>
          <a:stretch/>
        </p:blipFill>
        <p:spPr>
          <a:xfrm>
            <a:off x="9487" y="268817"/>
            <a:ext cx="12173026" cy="6733072"/>
          </a:xfrm>
          <a:prstGeom prst="rect">
            <a:avLst/>
          </a:prstGeom>
          <a:noFill/>
          <a:ln>
            <a:noFill/>
          </a:ln>
        </p:spPr>
      </p:pic>
      <p:sp>
        <p:nvSpPr>
          <p:cNvPr id="19" name="Google Shape;19;p3"/>
          <p:cNvSpPr/>
          <p:nvPr/>
        </p:nvSpPr>
        <p:spPr>
          <a:xfrm>
            <a:off x="28461" y="266700"/>
            <a:ext cx="12173026" cy="6591300"/>
          </a:xfrm>
          <a:prstGeom prst="rect">
            <a:avLst/>
          </a:prstGeom>
          <a:solidFill>
            <a:schemeClr val="lt1">
              <a:alpha val="8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 name="Google Shape;20;p3"/>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 name="Google Shape;21;p3" descr="KDIGO Logo - transparent.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22" name="Google Shape;22;p3"/>
          <p:cNvSpPr txBox="1">
            <a:spLocks noGrp="1"/>
          </p:cNvSpPr>
          <p:nvPr>
            <p:ph type="ctrTitle" hasCustomPrompt="1"/>
          </p:nvPr>
        </p:nvSpPr>
        <p:spPr>
          <a:xfrm>
            <a:off x="304800" y="309330"/>
            <a:ext cx="11090676" cy="76944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latin typeface="Malgun Gothic" panose="020B0503020000020004" pitchFamily="34" charset="-127"/>
                <a:ea typeface="Malgun Gothic" panose="020B0503020000020004" pitchFamily="34" charset="-127"/>
              </a:rPr>
              <a:t>Header</a:t>
            </a:r>
            <a:endParaRPr dirty="0"/>
          </a:p>
        </p:txBody>
      </p:sp>
      <p:sp>
        <p:nvSpPr>
          <p:cNvPr id="23" name="Google Shape;23;p3"/>
          <p:cNvSpPr txBox="1">
            <a:spLocks noGrp="1"/>
          </p:cNvSpPr>
          <p:nvPr>
            <p:ph type="subTitle" idx="1" hasCustomPrompt="1"/>
          </p:nvPr>
        </p:nvSpPr>
        <p:spPr>
          <a:xfrm>
            <a:off x="304800" y="1510563"/>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2"/>
              </a:buClr>
              <a:buSzPts val="2400"/>
              <a:buFont typeface="Arial"/>
              <a:buChar char="•"/>
              <a:defRPr sz="2400" b="0" i="0" u="none" strike="noStrike" cap="none">
                <a:solidFill>
                  <a:schemeClr val="dk2"/>
                </a:solidFill>
                <a:latin typeface="Malgun Gothic" panose="020B0503020000020004" pitchFamily="34" charset="-127"/>
                <a:ea typeface="Malgun Gothic" panose="020B0503020000020004" pitchFamily="34" charset="-127"/>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dirty="0"/>
              <a:t> Text</a:t>
            </a:r>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Èn tekstspalte">
  <p:cSld name="1_Èn tekstspalte">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11279721" y="6288075"/>
            <a:ext cx="912281" cy="144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3" name="Google Shape;43;p6"/>
          <p:cNvSpPr txBox="1">
            <a:spLocks noGrp="1"/>
          </p:cNvSpPr>
          <p:nvPr>
            <p:ph type="body" idx="1"/>
          </p:nvPr>
        </p:nvSpPr>
        <p:spPr>
          <a:xfrm>
            <a:off x="1661725" y="6252624"/>
            <a:ext cx="7784819" cy="508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1000"/>
              </a:spcBef>
              <a:spcAft>
                <a:spcPts val="0"/>
              </a:spcAft>
              <a:buClr>
                <a:schemeClr val="lt1"/>
              </a:buClr>
              <a:buSzPts val="667"/>
              <a:buFont typeface="Arial"/>
              <a:buNone/>
              <a:defRPr sz="667" b="0" i="0" u="none" strike="noStrike" cap="none">
                <a:solidFill>
                  <a:schemeClr val="lt1"/>
                </a:solidFill>
                <a:latin typeface="Arial"/>
                <a:ea typeface="Arial"/>
                <a:cs typeface="Arial"/>
                <a:sym typeface="Arial"/>
              </a:defRPr>
            </a:lvl1pPr>
            <a:lvl2pPr marL="914400" marR="0" lvl="1"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2pPr>
            <a:lvl3pPr marL="1371600" marR="0" lvl="2"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3pPr>
            <a:lvl4pPr marL="1828800" marR="0" lvl="3"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4pPr>
            <a:lvl5pPr marL="2286000" marR="0" lvl="4"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Title Slide" type="title">
  <p:cSld name="TITLE">
    <p:spTree>
      <p:nvGrpSpPr>
        <p:cNvPr id="1" name="Shape 45"/>
        <p:cNvGrpSpPr/>
        <p:nvPr/>
      </p:nvGrpSpPr>
      <p:grpSpPr>
        <a:xfrm>
          <a:off x="0" y="0"/>
          <a:ext cx="0" cy="0"/>
          <a:chOff x="0" y="0"/>
          <a:chExt cx="0" cy="0"/>
        </a:xfrm>
      </p:grpSpPr>
      <p:pic>
        <p:nvPicPr>
          <p:cNvPr id="46" name="Google Shape;46;p8"/>
          <p:cNvPicPr preferRelativeResize="0"/>
          <p:nvPr/>
        </p:nvPicPr>
        <p:blipFill rotWithShape="1">
          <a:blip r:embed="rId2" cstate="screen">
            <a:alphaModFix/>
            <a:extLst>
              <a:ext uri="{28A0092B-C50C-407E-A947-70E740481C1C}">
                <a14:useLocalDpi xmlns:a14="http://schemas.microsoft.com/office/drawing/2010/main"/>
              </a:ext>
            </a:extLst>
          </a:blip>
          <a:srcRect b="1143"/>
          <a:stretch/>
        </p:blipFill>
        <p:spPr>
          <a:xfrm>
            <a:off x="0" y="1"/>
            <a:ext cx="12192000" cy="6858000"/>
          </a:xfrm>
          <a:prstGeom prst="rect">
            <a:avLst/>
          </a:prstGeom>
          <a:noFill/>
          <a:ln>
            <a:noFill/>
          </a:ln>
        </p:spPr>
      </p:pic>
      <p:sp>
        <p:nvSpPr>
          <p:cNvPr id="47" name="Google Shape;47;p8"/>
          <p:cNvSpPr/>
          <p:nvPr/>
        </p:nvSpPr>
        <p:spPr>
          <a:xfrm>
            <a:off x="1727200" y="0"/>
            <a:ext cx="8737600" cy="6858001"/>
          </a:xfrm>
          <a:prstGeom prst="rect">
            <a:avLst/>
          </a:prstGeom>
          <a:solidFill>
            <a:schemeClr val="lt1">
              <a:alpha val="8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8" name="Google Shape;48;p8"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37200" y="169391"/>
            <a:ext cx="1117600" cy="1005424"/>
          </a:xfrm>
          <a:prstGeom prst="rect">
            <a:avLst/>
          </a:prstGeom>
          <a:noFill/>
          <a:ln>
            <a:noFill/>
          </a:ln>
        </p:spPr>
      </p:pic>
      <p:sp>
        <p:nvSpPr>
          <p:cNvPr id="49" name="Google Shape;49;p8"/>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50" name="Google Shape;50;p8"/>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small" baseline="0">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51"/>
        <p:cNvGrpSpPr/>
        <p:nvPr/>
      </p:nvGrpSpPr>
      <p:grpSpPr>
        <a:xfrm>
          <a:off x="0" y="0"/>
          <a:ext cx="0" cy="0"/>
          <a:chOff x="0" y="0"/>
          <a:chExt cx="0" cy="0"/>
        </a:xfrm>
      </p:grpSpPr>
      <p:pic>
        <p:nvPicPr>
          <p:cNvPr id="52" name="Google Shape;52;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752600" cy="6862066"/>
          </a:xfrm>
          <a:prstGeom prst="rect">
            <a:avLst/>
          </a:prstGeom>
          <a:noFill/>
          <a:ln>
            <a:noFill/>
          </a:ln>
        </p:spPr>
      </p:pic>
      <p:sp>
        <p:nvSpPr>
          <p:cNvPr id="53" name="Google Shape;53;p9"/>
          <p:cNvSpPr/>
          <p:nvPr/>
        </p:nvSpPr>
        <p:spPr>
          <a:xfrm>
            <a:off x="1727200" y="0"/>
            <a:ext cx="87376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4" name="Google Shape;54;p9"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55" name="Google Shape;55;p9"/>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56" name="Google Shape;56;p9"/>
          <p:cNvSpPr txBox="1">
            <a:spLocks noGrp="1"/>
          </p:cNvSpPr>
          <p:nvPr>
            <p:ph type="subTitle" idx="1"/>
          </p:nvPr>
        </p:nvSpPr>
        <p:spPr>
          <a:xfrm>
            <a:off x="2197100" y="1240534"/>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57"/>
        <p:cNvGrpSpPr/>
        <p:nvPr/>
      </p:nvGrpSpPr>
      <p:grpSpPr>
        <a:xfrm>
          <a:off x="0" y="0"/>
          <a:ext cx="0" cy="0"/>
          <a:chOff x="0" y="0"/>
          <a:chExt cx="0" cy="0"/>
        </a:xfrm>
      </p:grpSpPr>
      <p:pic>
        <p:nvPicPr>
          <p:cNvPr id="58" name="Google Shape;58;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59" name="Google Shape;59;p10"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60" name="Google Shape;60;p10"/>
          <p:cNvSpPr txBox="1">
            <a:spLocks noGrp="1"/>
          </p:cNvSpPr>
          <p:nvPr>
            <p:ph type="subTitle" idx="1"/>
          </p:nvPr>
        </p:nvSpPr>
        <p:spPr>
          <a:xfrm>
            <a:off x="266700" y="1331913"/>
            <a:ext cx="1023620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Char char="•"/>
              <a:defRPr sz="2400" b="0"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61" name="Google Shape;61;p10"/>
          <p:cNvSpPr txBox="1">
            <a:spLocks noGrp="1"/>
          </p:cNvSpPr>
          <p:nvPr>
            <p:ph type="body" idx="2"/>
          </p:nvPr>
        </p:nvSpPr>
        <p:spPr>
          <a:xfrm>
            <a:off x="266700" y="5980176"/>
            <a:ext cx="11087100" cy="78263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10"/>
          <p:cNvSpPr txBox="1">
            <a:spLocks noGrp="1"/>
          </p:cNvSpPr>
          <p:nvPr>
            <p:ph type="body" idx="3"/>
          </p:nvPr>
        </p:nvSpPr>
        <p:spPr>
          <a:xfrm>
            <a:off x="266700" y="533400"/>
            <a:ext cx="6159500" cy="7985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2"/>
              </a:buClr>
              <a:buSzPts val="3200"/>
              <a:buFont typeface="Arial"/>
              <a:buNone/>
              <a:defRPr sz="3200" b="1"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txBox="1">
            <a:spLocks noGrp="1"/>
          </p:cNvSpPr>
          <p:nvPr>
            <p:ph type="ctrTitle"/>
          </p:nvPr>
        </p:nvSpPr>
        <p:spPr>
          <a:xfrm>
            <a:off x="1033745" y="2173045"/>
            <a:ext cx="10227154" cy="2918551"/>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2C62A9"/>
              </a:buClr>
              <a:buSzPts val="5400"/>
              <a:buFont typeface="Calibri"/>
              <a:buNone/>
            </a:pPr>
            <a:r>
              <a:rPr lang="en-US" sz="4800" b="0" cap="small" dirty="0">
                <a:solidFill>
                  <a:srgbClr val="2C62A9"/>
                </a:solidFill>
                <a:latin typeface="+mj-lt"/>
                <a:ea typeface="Malgun Gothic" panose="020B0503020000020004" pitchFamily="34" charset="-127"/>
                <a:cs typeface="Calibri"/>
                <a:sym typeface="Calibri"/>
              </a:rPr>
              <a:t>Key Takeaways from the KDIGO 2024 Clinical Practice Guideline  for the Evaluation and Management of CKD</a:t>
            </a:r>
            <a:endParaRPr b="0" dirty="0">
              <a:latin typeface="+mj-lt"/>
              <a:ea typeface="Malgun Gothic" panose="020B0503020000020004" pitchFamily="34" charset="-127"/>
            </a:endParaRPr>
          </a:p>
        </p:txBody>
      </p:sp>
      <p:sp>
        <p:nvSpPr>
          <p:cNvPr id="68" name="Google Shape;68;p11"/>
          <p:cNvSpPr txBox="1">
            <a:spLocks noGrp="1"/>
          </p:cNvSpPr>
          <p:nvPr>
            <p:ph type="subTitle" idx="1"/>
          </p:nvPr>
        </p:nvSpPr>
        <p:spPr>
          <a:xfrm>
            <a:off x="1577492" y="5550429"/>
            <a:ext cx="9037015" cy="112746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7A962"/>
              </a:buClr>
              <a:buSzPts val="3200"/>
              <a:buNone/>
            </a:pPr>
            <a:r>
              <a:rPr lang="en-US" sz="2000" cap="small" dirty="0">
                <a:solidFill>
                  <a:schemeClr val="tx1"/>
                </a:solidFill>
                <a:latin typeface="+mj-lt"/>
                <a:ea typeface="Malgun Gothic" panose="020B0503020000020004" pitchFamily="34" charset="-127"/>
                <a:cs typeface="Calibri"/>
                <a:sym typeface="Calibri"/>
              </a:rPr>
              <a:t>KDIGO Guideline Co-Chairs:</a:t>
            </a:r>
            <a:endParaRPr sz="2000" cap="small" dirty="0">
              <a:solidFill>
                <a:schemeClr val="tx1"/>
              </a:solidFill>
              <a:latin typeface="+mj-lt"/>
              <a:ea typeface="Malgun Gothic" panose="020B0503020000020004" pitchFamily="34" charset="-127"/>
            </a:endParaRPr>
          </a:p>
          <a:p>
            <a:pPr marL="0" lvl="0" indent="0" algn="ctr" rtl="0">
              <a:lnSpc>
                <a:spcPct val="100000"/>
              </a:lnSpc>
              <a:spcBef>
                <a:spcPts val="0"/>
              </a:spcBef>
              <a:spcAft>
                <a:spcPts val="0"/>
              </a:spcAft>
              <a:buClr>
                <a:srgbClr val="37A962"/>
              </a:buClr>
              <a:buSzPts val="3200"/>
              <a:buNone/>
            </a:pPr>
            <a:r>
              <a:rPr lang="en-US" sz="2000" cap="small" dirty="0" err="1">
                <a:solidFill>
                  <a:schemeClr val="tx1"/>
                </a:solidFill>
                <a:latin typeface="+mj-lt"/>
                <a:ea typeface="Malgun Gothic" panose="020B0503020000020004" pitchFamily="34" charset="-127"/>
                <a:cs typeface="Calibri"/>
                <a:sym typeface="Calibri"/>
              </a:rPr>
              <a:t>Adeera</a:t>
            </a:r>
            <a:r>
              <a:rPr lang="en-US" sz="2000" cap="small" dirty="0">
                <a:solidFill>
                  <a:schemeClr val="tx1"/>
                </a:solidFill>
                <a:latin typeface="+mj-lt"/>
                <a:ea typeface="Malgun Gothic" panose="020B0503020000020004" pitchFamily="34" charset="-127"/>
                <a:cs typeface="Calibri"/>
                <a:sym typeface="Calibri"/>
              </a:rPr>
              <a:t> Levin, M</a:t>
            </a:r>
            <a:r>
              <a:rPr lang="en-US" sz="2000" dirty="0">
                <a:solidFill>
                  <a:schemeClr val="tx1"/>
                </a:solidFill>
                <a:latin typeface="+mj-lt"/>
                <a:cs typeface="Calibri"/>
                <a:sym typeface="Calibri"/>
              </a:rPr>
              <a:t>D</a:t>
            </a:r>
            <a:r>
              <a:rPr lang="en-US" sz="2000" cap="small" dirty="0">
                <a:solidFill>
                  <a:schemeClr val="tx1"/>
                </a:solidFill>
                <a:latin typeface="+mj-lt"/>
                <a:ea typeface="Malgun Gothic" panose="020B0503020000020004" pitchFamily="34" charset="-127"/>
                <a:cs typeface="Calibri"/>
                <a:sym typeface="Calibri"/>
              </a:rPr>
              <a:t>, FRCPC</a:t>
            </a:r>
            <a:endParaRPr sz="2000" cap="small" dirty="0">
              <a:solidFill>
                <a:schemeClr val="tx1"/>
              </a:solidFill>
              <a:latin typeface="+mj-lt"/>
              <a:ea typeface="Malgun Gothic" panose="020B0503020000020004" pitchFamily="34" charset="-127"/>
            </a:endParaRPr>
          </a:p>
          <a:p>
            <a:pPr marL="0" lvl="0" indent="0" algn="ctr" rtl="0">
              <a:lnSpc>
                <a:spcPct val="100000"/>
              </a:lnSpc>
              <a:spcBef>
                <a:spcPts val="0"/>
              </a:spcBef>
              <a:spcAft>
                <a:spcPts val="0"/>
              </a:spcAft>
              <a:buClr>
                <a:srgbClr val="37A962"/>
              </a:buClr>
              <a:buSzPts val="3200"/>
              <a:buNone/>
            </a:pPr>
            <a:r>
              <a:rPr lang="en-US" sz="2000" cap="small" dirty="0">
                <a:solidFill>
                  <a:schemeClr val="tx1"/>
                </a:solidFill>
                <a:latin typeface="+mj-lt"/>
                <a:ea typeface="Malgun Gothic" panose="020B0503020000020004" pitchFamily="34" charset="-127"/>
                <a:cs typeface="Calibri"/>
                <a:sym typeface="Calibri"/>
              </a:rPr>
              <a:t>Paul E. Stevens, MB, FRCP</a:t>
            </a:r>
            <a:endParaRPr sz="2000" cap="small" dirty="0">
              <a:solidFill>
                <a:schemeClr val="tx1"/>
              </a:solidFill>
              <a:latin typeface="+mj-lt"/>
              <a:ea typeface="Malgun Gothic" panose="020B0503020000020004" pitchFamily="34" charset="-127"/>
            </a:endParaRPr>
          </a:p>
        </p:txBody>
      </p:sp>
      <p:pic>
        <p:nvPicPr>
          <p:cNvPr id="69" name="Google Shape;69;p11"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88844" y="339051"/>
            <a:ext cx="1814311" cy="16322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3"/>
            <a:ext cx="11553826" cy="66697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Evaluation – Point-of-Care Tests</a:t>
            </a:r>
            <a:endParaRPr dirty="0">
              <a:latin typeface="+mj-lt"/>
            </a:endParaRPr>
          </a:p>
        </p:txBody>
      </p:sp>
      <p:sp>
        <p:nvSpPr>
          <p:cNvPr id="331" name="Google Shape;331;p37"/>
          <p:cNvSpPr txBox="1">
            <a:spLocks noGrp="1"/>
          </p:cNvSpPr>
          <p:nvPr>
            <p:ph type="subTitle" idx="1"/>
          </p:nvPr>
        </p:nvSpPr>
        <p:spPr>
          <a:xfrm>
            <a:off x="304799" y="935915"/>
            <a:ext cx="11553826" cy="10112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Point-of-care tests (POCT) for creatinine (blood and saliva) and urine albumin measurement are available, and if adequately quality-assured, are accurate enough to facilitate the clinical pathway where access to a laboratory is limited.</a:t>
            </a:r>
          </a:p>
        </p:txBody>
      </p:sp>
    </p:spTree>
    <p:extLst>
      <p:ext uri="{BB962C8B-B14F-4D97-AF65-F5344CB8AC3E}">
        <p14:creationId xmlns:p14="http://schemas.microsoft.com/office/powerpoint/2010/main" val="930441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3"/>
            <a:ext cx="11553826" cy="66697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Evaluation – Use Validated Risk Assessment Tools</a:t>
            </a:r>
            <a:endParaRPr dirty="0">
              <a:latin typeface="+mj-lt"/>
            </a:endParaRPr>
          </a:p>
        </p:txBody>
      </p:sp>
      <p:sp>
        <p:nvSpPr>
          <p:cNvPr id="331" name="Google Shape;331;p37"/>
          <p:cNvSpPr txBox="1">
            <a:spLocks noGrp="1"/>
          </p:cNvSpPr>
          <p:nvPr>
            <p:ph type="subTitle" idx="1"/>
          </p:nvPr>
        </p:nvSpPr>
        <p:spPr>
          <a:xfrm>
            <a:off x="304799" y="935915"/>
            <a:ext cx="11553826" cy="10112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Use validated risk assessment tools to aid in decision-making and timing</a:t>
            </a:r>
          </a:p>
          <a:p>
            <a:pPr marL="0" marR="0" lvl="0" indent="0" algn="l" rtl="0">
              <a:lnSpc>
                <a:spcPct val="90000"/>
              </a:lnSpc>
              <a:spcBef>
                <a:spcPts val="0"/>
              </a:spcBef>
              <a:spcAft>
                <a:spcPts val="0"/>
              </a:spcAft>
              <a:buClr>
                <a:schemeClr val="dk2"/>
              </a:buClr>
              <a:buSzPts val="2600"/>
              <a:buFont typeface="Arial"/>
              <a:buNone/>
            </a:pPr>
            <a:r>
              <a:rPr lang="en-US" dirty="0">
                <a:latin typeface="+mn-lt"/>
              </a:rPr>
              <a:t>of multidisciplinary care. Choose the appropriate tool for the event of</a:t>
            </a:r>
          </a:p>
          <a:p>
            <a:pPr marL="0" marR="0" lvl="0" indent="0" algn="l" rtl="0">
              <a:lnSpc>
                <a:spcPct val="90000"/>
              </a:lnSpc>
              <a:spcBef>
                <a:spcPts val="0"/>
              </a:spcBef>
              <a:spcAft>
                <a:spcPts val="0"/>
              </a:spcAft>
              <a:buClr>
                <a:schemeClr val="dk2"/>
              </a:buClr>
              <a:buSzPts val="2600"/>
              <a:buFont typeface="Arial"/>
              <a:buNone/>
            </a:pPr>
            <a:r>
              <a:rPr lang="en-US" dirty="0">
                <a:latin typeface="+mn-lt"/>
              </a:rPr>
              <a:t>interest: kidney failure treatment, cardiac events, or mortality.</a:t>
            </a:r>
          </a:p>
        </p:txBody>
      </p:sp>
    </p:spTree>
    <p:extLst>
      <p:ext uri="{BB962C8B-B14F-4D97-AF65-F5344CB8AC3E}">
        <p14:creationId xmlns:p14="http://schemas.microsoft.com/office/powerpoint/2010/main" val="4149092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3"/>
            <a:ext cx="11553826" cy="66697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Evaluation – Timing Assessment and Reevaluation</a:t>
            </a:r>
            <a:endParaRPr dirty="0">
              <a:latin typeface="+mj-lt"/>
            </a:endParaRPr>
          </a:p>
        </p:txBody>
      </p:sp>
      <p:sp>
        <p:nvSpPr>
          <p:cNvPr id="331" name="Google Shape;331;p37"/>
          <p:cNvSpPr txBox="1">
            <a:spLocks noGrp="1"/>
          </p:cNvSpPr>
          <p:nvPr>
            <p:ph type="subTitle" idx="1"/>
          </p:nvPr>
        </p:nvSpPr>
        <p:spPr>
          <a:xfrm>
            <a:off x="304799" y="935915"/>
            <a:ext cx="11553826" cy="10112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Timing of follow up and reassessment using validated risk prediction tools and clinical evaluation, together with education, may inform better selection of targets of care to support people and families living with CKD. This approach is part of longitudinal care.</a:t>
            </a:r>
          </a:p>
        </p:txBody>
      </p:sp>
    </p:spTree>
    <p:extLst>
      <p:ext uri="{BB962C8B-B14F-4D97-AF65-F5344CB8AC3E}">
        <p14:creationId xmlns:p14="http://schemas.microsoft.com/office/powerpoint/2010/main" val="1664850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5DE24-8690-7E83-4D46-438103CDE4EF}"/>
              </a:ext>
            </a:extLst>
          </p:cNvPr>
          <p:cNvSpPr>
            <a:spLocks noGrp="1"/>
          </p:cNvSpPr>
          <p:nvPr>
            <p:ph type="ctrTitle"/>
          </p:nvPr>
        </p:nvSpPr>
        <p:spPr>
          <a:xfrm>
            <a:off x="2197099" y="2449886"/>
            <a:ext cx="7797802" cy="1958228"/>
          </a:xfrm>
        </p:spPr>
        <p:txBody>
          <a:bodyPr/>
          <a:lstStyle/>
          <a:p>
            <a:r>
              <a:rPr lang="en-US" sz="4800" dirty="0"/>
              <a:t>Top 10 Takeaways on Management of People with or at Risk of CKD</a:t>
            </a:r>
          </a:p>
        </p:txBody>
      </p:sp>
    </p:spTree>
    <p:extLst>
      <p:ext uri="{BB962C8B-B14F-4D97-AF65-F5344CB8AC3E}">
        <p14:creationId xmlns:p14="http://schemas.microsoft.com/office/powerpoint/2010/main" val="3356859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3"/>
            <a:ext cx="11553826" cy="66697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Management – Comprehensive Treatment Strategy</a:t>
            </a:r>
            <a:endParaRPr dirty="0">
              <a:latin typeface="+mj-lt"/>
            </a:endParaRPr>
          </a:p>
        </p:txBody>
      </p:sp>
      <p:sp>
        <p:nvSpPr>
          <p:cNvPr id="331" name="Google Shape;331;p37"/>
          <p:cNvSpPr txBox="1">
            <a:spLocks noGrp="1"/>
          </p:cNvSpPr>
          <p:nvPr>
            <p:ph type="subTitle" idx="1"/>
          </p:nvPr>
        </p:nvSpPr>
        <p:spPr>
          <a:xfrm>
            <a:off x="304799" y="935915"/>
            <a:ext cx="11553826" cy="10112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Treat people with CKD with a comprehensive treatment strategy to reduce risks of progression of CKD and its associated complications encompassing education, lifestyle, exercise, smoking cessation, diet, and medications, where indicated.</a:t>
            </a:r>
          </a:p>
        </p:txBody>
      </p:sp>
      <p:pic>
        <p:nvPicPr>
          <p:cNvPr id="3" name="Picture 2" descr="A diagram of a diagram&#10;&#10;Description automatically generated">
            <a:extLst>
              <a:ext uri="{FF2B5EF4-FFF2-40B4-BE49-F238E27FC236}">
                <a16:creationId xmlns:a16="http://schemas.microsoft.com/office/drawing/2014/main" id="{272BD8E5-146E-A34A-0641-1A6F3E501D89}"/>
              </a:ext>
            </a:extLst>
          </p:cNvPr>
          <p:cNvPicPr>
            <a:picLocks noChangeAspect="1"/>
          </p:cNvPicPr>
          <p:nvPr/>
        </p:nvPicPr>
        <p:blipFill rotWithShape="1">
          <a:blip r:embed="rId3"/>
          <a:srcRect t="6027"/>
          <a:stretch/>
        </p:blipFill>
        <p:spPr>
          <a:xfrm>
            <a:off x="2975162" y="2003468"/>
            <a:ext cx="6241676" cy="4854532"/>
          </a:xfrm>
          <a:prstGeom prst="rect">
            <a:avLst/>
          </a:prstGeom>
        </p:spPr>
      </p:pic>
    </p:spTree>
    <p:extLst>
      <p:ext uri="{BB962C8B-B14F-4D97-AF65-F5344CB8AC3E}">
        <p14:creationId xmlns:p14="http://schemas.microsoft.com/office/powerpoint/2010/main" val="1817447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3"/>
            <a:ext cx="11553826" cy="66697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Management – Healthy and Diverse Diet</a:t>
            </a:r>
            <a:endParaRPr dirty="0">
              <a:latin typeface="+mj-lt"/>
            </a:endParaRPr>
          </a:p>
        </p:txBody>
      </p:sp>
      <p:sp>
        <p:nvSpPr>
          <p:cNvPr id="331" name="Google Shape;331;p37"/>
          <p:cNvSpPr txBox="1">
            <a:spLocks noGrp="1"/>
          </p:cNvSpPr>
          <p:nvPr>
            <p:ph type="subTitle" idx="1"/>
          </p:nvPr>
        </p:nvSpPr>
        <p:spPr>
          <a:xfrm>
            <a:off x="304799" y="935915"/>
            <a:ext cx="11553826" cy="10112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Adopting a healthy and diverse diet with a higher consumption of plant-based foods compared to animal-based foods and a lower consumption of ultra-processed foods has the potential to benefit complications related to progressive CKD such as acidosis, hyperkalemia, and hyperphosphatemia with less risk of protein energy-wasting.</a:t>
            </a:r>
          </a:p>
        </p:txBody>
      </p:sp>
      <p:pic>
        <p:nvPicPr>
          <p:cNvPr id="3" name="Picture 2" descr="A diagram of a diagram&#10;&#10;Description automatically generated">
            <a:extLst>
              <a:ext uri="{FF2B5EF4-FFF2-40B4-BE49-F238E27FC236}">
                <a16:creationId xmlns:a16="http://schemas.microsoft.com/office/drawing/2014/main" id="{272BD8E5-146E-A34A-0641-1A6F3E501D89}"/>
              </a:ext>
            </a:extLst>
          </p:cNvPr>
          <p:cNvPicPr>
            <a:picLocks noChangeAspect="1"/>
          </p:cNvPicPr>
          <p:nvPr/>
        </p:nvPicPr>
        <p:blipFill rotWithShape="1">
          <a:blip r:embed="rId3"/>
          <a:srcRect t="6027"/>
          <a:stretch/>
        </p:blipFill>
        <p:spPr>
          <a:xfrm>
            <a:off x="3438659" y="2363958"/>
            <a:ext cx="5778179" cy="4494042"/>
          </a:xfrm>
          <a:prstGeom prst="rect">
            <a:avLst/>
          </a:prstGeom>
        </p:spPr>
      </p:pic>
      <p:sp>
        <p:nvSpPr>
          <p:cNvPr id="2" name="Oval 1">
            <a:extLst>
              <a:ext uri="{FF2B5EF4-FFF2-40B4-BE49-F238E27FC236}">
                <a16:creationId xmlns:a16="http://schemas.microsoft.com/office/drawing/2014/main" id="{7C7A694A-084C-BB6E-EC17-F3044465AB24}"/>
              </a:ext>
            </a:extLst>
          </p:cNvPr>
          <p:cNvSpPr/>
          <p:nvPr/>
        </p:nvSpPr>
        <p:spPr>
          <a:xfrm>
            <a:off x="4262907" y="2286684"/>
            <a:ext cx="1159099" cy="88151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885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3"/>
            <a:ext cx="11553826" cy="66697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Management – Individualize BP Control</a:t>
            </a:r>
            <a:endParaRPr dirty="0">
              <a:latin typeface="+mj-lt"/>
            </a:endParaRPr>
          </a:p>
        </p:txBody>
      </p:sp>
      <p:sp>
        <p:nvSpPr>
          <p:cNvPr id="331" name="Google Shape;331;p37"/>
          <p:cNvSpPr txBox="1">
            <a:spLocks noGrp="1"/>
          </p:cNvSpPr>
          <p:nvPr>
            <p:ph type="subTitle" idx="1"/>
          </p:nvPr>
        </p:nvSpPr>
        <p:spPr>
          <a:xfrm>
            <a:off x="304799" y="935915"/>
            <a:ext cx="11553826" cy="10112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Individualize BP-lowering therapy and treatment targets in people with frailty, high risk of falls, very limited life expectancy, or symptomatic postural hypotension.</a:t>
            </a:r>
          </a:p>
        </p:txBody>
      </p:sp>
      <p:pic>
        <p:nvPicPr>
          <p:cNvPr id="3" name="Picture 2" descr="A diagram of a diagram&#10;&#10;Description automatically generated">
            <a:extLst>
              <a:ext uri="{FF2B5EF4-FFF2-40B4-BE49-F238E27FC236}">
                <a16:creationId xmlns:a16="http://schemas.microsoft.com/office/drawing/2014/main" id="{272BD8E5-146E-A34A-0641-1A6F3E501D89}"/>
              </a:ext>
            </a:extLst>
          </p:cNvPr>
          <p:cNvPicPr>
            <a:picLocks noChangeAspect="1"/>
          </p:cNvPicPr>
          <p:nvPr/>
        </p:nvPicPr>
        <p:blipFill rotWithShape="1">
          <a:blip r:embed="rId3"/>
          <a:srcRect t="6027"/>
          <a:stretch/>
        </p:blipFill>
        <p:spPr>
          <a:xfrm>
            <a:off x="2820544" y="1762957"/>
            <a:ext cx="6550911" cy="5095043"/>
          </a:xfrm>
          <a:prstGeom prst="rect">
            <a:avLst/>
          </a:prstGeom>
        </p:spPr>
      </p:pic>
      <p:sp>
        <p:nvSpPr>
          <p:cNvPr id="2" name="Oval 1">
            <a:extLst>
              <a:ext uri="{FF2B5EF4-FFF2-40B4-BE49-F238E27FC236}">
                <a16:creationId xmlns:a16="http://schemas.microsoft.com/office/drawing/2014/main" id="{F55BDA5B-1048-9CEC-1B32-B4E43FBBCB5B}"/>
              </a:ext>
            </a:extLst>
          </p:cNvPr>
          <p:cNvSpPr/>
          <p:nvPr/>
        </p:nvSpPr>
        <p:spPr>
          <a:xfrm>
            <a:off x="4829577" y="2462786"/>
            <a:ext cx="2125014" cy="116905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00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3"/>
            <a:ext cx="11553826" cy="66697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Management – </a:t>
            </a:r>
            <a:r>
              <a:rPr lang="en-US" sz="4000" b="0" cap="small" dirty="0" err="1">
                <a:solidFill>
                  <a:srgbClr val="2C62A9"/>
                </a:solidFill>
                <a:latin typeface="+mj-lt"/>
                <a:ea typeface="Calibri"/>
                <a:cs typeface="Calibri"/>
                <a:sym typeface="Calibri"/>
              </a:rPr>
              <a:t>RASi</a:t>
            </a:r>
            <a:r>
              <a:rPr lang="en-US" sz="4000" b="0" cap="small" dirty="0">
                <a:solidFill>
                  <a:srgbClr val="2C62A9"/>
                </a:solidFill>
                <a:latin typeface="+mj-lt"/>
                <a:ea typeface="Calibri"/>
                <a:cs typeface="Calibri"/>
                <a:sym typeface="Calibri"/>
              </a:rPr>
              <a:t> and SGLT2i</a:t>
            </a:r>
            <a:endParaRPr dirty="0">
              <a:latin typeface="+mj-lt"/>
            </a:endParaRPr>
          </a:p>
        </p:txBody>
      </p:sp>
      <p:sp>
        <p:nvSpPr>
          <p:cNvPr id="331" name="Google Shape;331;p37"/>
          <p:cNvSpPr txBox="1">
            <a:spLocks noGrp="1"/>
          </p:cNvSpPr>
          <p:nvPr>
            <p:ph type="subTitle" idx="1"/>
          </p:nvPr>
        </p:nvSpPr>
        <p:spPr>
          <a:xfrm>
            <a:off x="304799" y="935915"/>
            <a:ext cx="11553826" cy="10112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Treatments that delay progression of CKD with a strong evidence base include </a:t>
            </a:r>
            <a:r>
              <a:rPr lang="en-US" dirty="0" err="1">
                <a:latin typeface="+mn-lt"/>
              </a:rPr>
              <a:t>RASi</a:t>
            </a:r>
            <a:r>
              <a:rPr lang="en-US" dirty="0">
                <a:latin typeface="+mn-lt"/>
              </a:rPr>
              <a:t> and SGLT2i. In people with CKD and heart failure, SGLT2i confer benefits irrespective of albuminuria.</a:t>
            </a:r>
          </a:p>
        </p:txBody>
      </p:sp>
      <p:pic>
        <p:nvPicPr>
          <p:cNvPr id="3" name="Picture 2" descr="A diagram of a diagram&#10;&#10;Description automatically generated">
            <a:extLst>
              <a:ext uri="{FF2B5EF4-FFF2-40B4-BE49-F238E27FC236}">
                <a16:creationId xmlns:a16="http://schemas.microsoft.com/office/drawing/2014/main" id="{272BD8E5-146E-A34A-0641-1A6F3E501D89}"/>
              </a:ext>
            </a:extLst>
          </p:cNvPr>
          <p:cNvPicPr>
            <a:picLocks noChangeAspect="1"/>
          </p:cNvPicPr>
          <p:nvPr/>
        </p:nvPicPr>
        <p:blipFill rotWithShape="1">
          <a:blip r:embed="rId3"/>
          <a:srcRect t="6027"/>
          <a:stretch/>
        </p:blipFill>
        <p:spPr>
          <a:xfrm>
            <a:off x="2820544" y="1762957"/>
            <a:ext cx="6550911" cy="5095043"/>
          </a:xfrm>
          <a:prstGeom prst="rect">
            <a:avLst/>
          </a:prstGeom>
        </p:spPr>
      </p:pic>
      <p:sp>
        <p:nvSpPr>
          <p:cNvPr id="2" name="Oval 1">
            <a:extLst>
              <a:ext uri="{FF2B5EF4-FFF2-40B4-BE49-F238E27FC236}">
                <a16:creationId xmlns:a16="http://schemas.microsoft.com/office/drawing/2014/main" id="{A90D7E22-9E0B-7D01-6964-572A4BCE8AE1}"/>
              </a:ext>
            </a:extLst>
          </p:cNvPr>
          <p:cNvSpPr/>
          <p:nvPr/>
        </p:nvSpPr>
        <p:spPr>
          <a:xfrm>
            <a:off x="3206839" y="2462786"/>
            <a:ext cx="3747752" cy="116905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377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3"/>
            <a:ext cx="11553826" cy="66697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Management – Acute </a:t>
            </a:r>
            <a:r>
              <a:rPr lang="en-US" sz="4000" dirty="0">
                <a:solidFill>
                  <a:srgbClr val="2C62A9"/>
                </a:solidFill>
                <a:latin typeface="+mj-lt"/>
                <a:ea typeface="Calibri"/>
                <a:cs typeface="Calibri"/>
                <a:sym typeface="Calibri"/>
              </a:rPr>
              <a:t>C</a:t>
            </a:r>
            <a:r>
              <a:rPr lang="en-US" sz="4000" b="0" cap="small" dirty="0">
                <a:solidFill>
                  <a:srgbClr val="2C62A9"/>
                </a:solidFill>
                <a:latin typeface="+mj-lt"/>
                <a:ea typeface="Calibri"/>
                <a:cs typeface="Calibri"/>
                <a:sym typeface="Calibri"/>
              </a:rPr>
              <a:t>hanges in eGFR</a:t>
            </a:r>
            <a:endParaRPr dirty="0">
              <a:latin typeface="+mj-lt"/>
            </a:endParaRPr>
          </a:p>
        </p:txBody>
      </p:sp>
      <p:sp>
        <p:nvSpPr>
          <p:cNvPr id="331" name="Google Shape;331;p37"/>
          <p:cNvSpPr txBox="1">
            <a:spLocks noGrp="1"/>
          </p:cNvSpPr>
          <p:nvPr>
            <p:ph type="subTitle" idx="1"/>
          </p:nvPr>
        </p:nvSpPr>
        <p:spPr>
          <a:xfrm>
            <a:off x="304799" y="935915"/>
            <a:ext cx="11553826" cy="10112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Initial dips in eGFR are expected following initiation of hemodynamically active therapies, including both RASI and SGLT2i. GFR reductions of ≥30% from baseline exceed the expected variability and warrant evaluation.</a:t>
            </a:r>
          </a:p>
        </p:txBody>
      </p:sp>
      <p:pic>
        <p:nvPicPr>
          <p:cNvPr id="4" name="Picture 3" descr="A diagram of a medical procedure&#10;&#10;Description automatically generated">
            <a:extLst>
              <a:ext uri="{FF2B5EF4-FFF2-40B4-BE49-F238E27FC236}">
                <a16:creationId xmlns:a16="http://schemas.microsoft.com/office/drawing/2014/main" id="{AD9148BE-229C-3429-EF20-329EFEA7969C}"/>
              </a:ext>
            </a:extLst>
          </p:cNvPr>
          <p:cNvPicPr>
            <a:picLocks noChangeAspect="1"/>
          </p:cNvPicPr>
          <p:nvPr/>
        </p:nvPicPr>
        <p:blipFill>
          <a:blip r:embed="rId3"/>
          <a:stretch>
            <a:fillRect/>
          </a:stretch>
        </p:blipFill>
        <p:spPr>
          <a:xfrm>
            <a:off x="2480060" y="2075468"/>
            <a:ext cx="7203304" cy="4513589"/>
          </a:xfrm>
          <a:prstGeom prst="rect">
            <a:avLst/>
          </a:prstGeom>
        </p:spPr>
      </p:pic>
    </p:spTree>
    <p:extLst>
      <p:ext uri="{BB962C8B-B14F-4D97-AF65-F5344CB8AC3E}">
        <p14:creationId xmlns:p14="http://schemas.microsoft.com/office/powerpoint/2010/main" val="741241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57577"/>
            <a:ext cx="11553826" cy="11934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Management – Cardiovascular Disease and Imaging</a:t>
            </a:r>
            <a:endParaRPr dirty="0">
              <a:latin typeface="+mj-lt"/>
            </a:endParaRPr>
          </a:p>
        </p:txBody>
      </p:sp>
      <p:sp>
        <p:nvSpPr>
          <p:cNvPr id="331" name="Google Shape;331;p37"/>
          <p:cNvSpPr txBox="1">
            <a:spLocks noGrp="1"/>
          </p:cNvSpPr>
          <p:nvPr>
            <p:ph type="subTitle" idx="1"/>
          </p:nvPr>
        </p:nvSpPr>
        <p:spPr>
          <a:xfrm>
            <a:off x="304799" y="1451070"/>
            <a:ext cx="11553826" cy="10112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Estimate 10-year cardiovascular risk using a validated risk tool that incorporates CKD to guide treatment for prevention of cardiovascular disease. CKD is not a contraindication to an invasive strategy for people with acute or unstable heart disease. Imaging studies are not necessarily contraindicated in people with CKD and the risks and benefits should be determined on an individual basis. Strategies to mitigate risks from imaging studies using contrast media are easily implemented.</a:t>
            </a:r>
          </a:p>
        </p:txBody>
      </p:sp>
    </p:spTree>
    <p:extLst>
      <p:ext uri="{BB962C8B-B14F-4D97-AF65-F5344CB8AC3E}">
        <p14:creationId xmlns:p14="http://schemas.microsoft.com/office/powerpoint/2010/main" val="63206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5DE24-8690-7E83-4D46-438103CDE4EF}"/>
              </a:ext>
            </a:extLst>
          </p:cNvPr>
          <p:cNvSpPr>
            <a:spLocks noGrp="1"/>
          </p:cNvSpPr>
          <p:nvPr>
            <p:ph type="ctrTitle"/>
          </p:nvPr>
        </p:nvSpPr>
        <p:spPr>
          <a:xfrm>
            <a:off x="2197099" y="2449886"/>
            <a:ext cx="7797802" cy="1958228"/>
          </a:xfrm>
        </p:spPr>
        <p:txBody>
          <a:bodyPr/>
          <a:lstStyle/>
          <a:p>
            <a:r>
              <a:rPr lang="en-US" sz="4800" dirty="0"/>
              <a:t>Top 10 Takeaways on Evaluation of People with or at Risk of CKD</a:t>
            </a:r>
          </a:p>
        </p:txBody>
      </p:sp>
    </p:spTree>
    <p:extLst>
      <p:ext uri="{BB962C8B-B14F-4D97-AF65-F5344CB8AC3E}">
        <p14:creationId xmlns:p14="http://schemas.microsoft.com/office/powerpoint/2010/main" val="4195746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57577"/>
            <a:ext cx="11553826" cy="11934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Management – Perform Thorough Medication Review</a:t>
            </a:r>
            <a:endParaRPr dirty="0">
              <a:latin typeface="+mj-lt"/>
            </a:endParaRPr>
          </a:p>
        </p:txBody>
      </p:sp>
      <p:sp>
        <p:nvSpPr>
          <p:cNvPr id="331" name="Google Shape;331;p37"/>
          <p:cNvSpPr txBox="1">
            <a:spLocks noGrp="1"/>
          </p:cNvSpPr>
          <p:nvPr>
            <p:ph type="subTitle" idx="1"/>
          </p:nvPr>
        </p:nvSpPr>
        <p:spPr>
          <a:xfrm>
            <a:off x="304799" y="1451070"/>
            <a:ext cx="11553826" cy="10112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Perform thorough medication review periodically and at transitions of care to assess adherence, continued indication, and potential drug interactions because people with CKD often have complex medication regimens and are seen by multiple specialists. Review and limit the use of over-the-counter medicines, dietary, or herbal remedies that may be harmful for people with CKD. For most people and clinical settings, validated eGFR equations using </a:t>
            </a:r>
            <a:r>
              <a:rPr lang="en-US" dirty="0" err="1">
                <a:latin typeface="+mn-lt"/>
              </a:rPr>
              <a:t>SCr</a:t>
            </a:r>
            <a:r>
              <a:rPr lang="en-US" dirty="0">
                <a:latin typeface="+mn-lt"/>
              </a:rPr>
              <a:t> are appropriate for drug-dosing. Remember, a validated measured GFR is most accurate.</a:t>
            </a:r>
          </a:p>
        </p:txBody>
      </p:sp>
      <p:pic>
        <p:nvPicPr>
          <p:cNvPr id="3" name="Picture 2" descr="A diagram of a patient&#10;&#10;Description automatically generated">
            <a:extLst>
              <a:ext uri="{FF2B5EF4-FFF2-40B4-BE49-F238E27FC236}">
                <a16:creationId xmlns:a16="http://schemas.microsoft.com/office/drawing/2014/main" id="{3B5FCFC5-1C32-BCCC-4C93-8C36E0CCAB2A}"/>
              </a:ext>
            </a:extLst>
          </p:cNvPr>
          <p:cNvPicPr>
            <a:picLocks noChangeAspect="1"/>
          </p:cNvPicPr>
          <p:nvPr/>
        </p:nvPicPr>
        <p:blipFill>
          <a:blip r:embed="rId3"/>
          <a:stretch>
            <a:fillRect/>
          </a:stretch>
        </p:blipFill>
        <p:spPr>
          <a:xfrm>
            <a:off x="3108663" y="3544909"/>
            <a:ext cx="5442909" cy="3195467"/>
          </a:xfrm>
          <a:prstGeom prst="rect">
            <a:avLst/>
          </a:prstGeom>
        </p:spPr>
      </p:pic>
    </p:spTree>
    <p:extLst>
      <p:ext uri="{BB962C8B-B14F-4D97-AF65-F5344CB8AC3E}">
        <p14:creationId xmlns:p14="http://schemas.microsoft.com/office/powerpoint/2010/main" val="985794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57577"/>
            <a:ext cx="11553826" cy="11934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Management – Discontinuation and Restart of Medications</a:t>
            </a:r>
            <a:endParaRPr dirty="0">
              <a:latin typeface="+mj-lt"/>
            </a:endParaRPr>
          </a:p>
        </p:txBody>
      </p:sp>
      <p:sp>
        <p:nvSpPr>
          <p:cNvPr id="331" name="Google Shape;331;p37"/>
          <p:cNvSpPr txBox="1">
            <a:spLocks noGrp="1"/>
          </p:cNvSpPr>
          <p:nvPr>
            <p:ph type="subTitle" idx="1"/>
          </p:nvPr>
        </p:nvSpPr>
        <p:spPr>
          <a:xfrm>
            <a:off x="304799" y="1451070"/>
            <a:ext cx="11553826" cy="10112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If medications are discontinued during an acute illness, communicate a clear plan of when to restart the discontinued medications to the affected person and healthcare providers, and ensure documentation in the medical record. Failure to restart these medications may lead to unintentional harm.</a:t>
            </a:r>
          </a:p>
        </p:txBody>
      </p:sp>
    </p:spTree>
    <p:extLst>
      <p:ext uri="{BB962C8B-B14F-4D97-AF65-F5344CB8AC3E}">
        <p14:creationId xmlns:p14="http://schemas.microsoft.com/office/powerpoint/2010/main" val="3959691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57578"/>
            <a:ext cx="11553826" cy="64394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Management – Symptom Control in CKD</a:t>
            </a:r>
            <a:endParaRPr dirty="0">
              <a:latin typeface="+mj-lt"/>
            </a:endParaRPr>
          </a:p>
        </p:txBody>
      </p:sp>
      <p:sp>
        <p:nvSpPr>
          <p:cNvPr id="331" name="Google Shape;331;p37"/>
          <p:cNvSpPr txBox="1">
            <a:spLocks noGrp="1"/>
          </p:cNvSpPr>
          <p:nvPr>
            <p:ph type="subTitle" idx="1"/>
          </p:nvPr>
        </p:nvSpPr>
        <p:spPr>
          <a:xfrm>
            <a:off x="304799" y="901522"/>
            <a:ext cx="11553826" cy="156076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The identification and assessment of symptoms in people with progressive CKD is important for highlighting changes in clinical management, redirecting treatment toward patient-centered management, and may lead to discussion about appropriate supportive care options. Effective communication and shared decision-making should be key principles between healthcare providers and the people they treat, allowing them to work in partnership to identify symptom burden, possible treatment strategies and person-centered solutions.</a:t>
            </a:r>
          </a:p>
        </p:txBody>
      </p:sp>
      <p:pic>
        <p:nvPicPr>
          <p:cNvPr id="4" name="Picture 3" descr="A diagram of a family with a child&#10;&#10;Description automatically generated with medium confidence">
            <a:extLst>
              <a:ext uri="{FF2B5EF4-FFF2-40B4-BE49-F238E27FC236}">
                <a16:creationId xmlns:a16="http://schemas.microsoft.com/office/drawing/2014/main" id="{6D19B812-5DF8-38A4-6048-481A63C791D5}"/>
              </a:ext>
            </a:extLst>
          </p:cNvPr>
          <p:cNvPicPr>
            <a:picLocks noChangeAspect="1"/>
          </p:cNvPicPr>
          <p:nvPr/>
        </p:nvPicPr>
        <p:blipFill>
          <a:blip r:embed="rId3"/>
          <a:stretch>
            <a:fillRect/>
          </a:stretch>
        </p:blipFill>
        <p:spPr>
          <a:xfrm>
            <a:off x="3028005" y="2969137"/>
            <a:ext cx="6135989" cy="3729796"/>
          </a:xfrm>
          <a:prstGeom prst="rect">
            <a:avLst/>
          </a:prstGeom>
        </p:spPr>
      </p:pic>
    </p:spTree>
    <p:extLst>
      <p:ext uri="{BB962C8B-B14F-4D97-AF65-F5344CB8AC3E}">
        <p14:creationId xmlns:p14="http://schemas.microsoft.com/office/powerpoint/2010/main" val="3241275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57578"/>
            <a:ext cx="11553826" cy="64394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Management – Advanced Care Planning</a:t>
            </a:r>
            <a:endParaRPr dirty="0">
              <a:latin typeface="+mj-lt"/>
            </a:endParaRPr>
          </a:p>
        </p:txBody>
      </p:sp>
      <p:sp>
        <p:nvSpPr>
          <p:cNvPr id="331" name="Google Shape;331;p37"/>
          <p:cNvSpPr txBox="1">
            <a:spLocks noGrp="1"/>
          </p:cNvSpPr>
          <p:nvPr>
            <p:ph type="subTitle" idx="1"/>
          </p:nvPr>
        </p:nvSpPr>
        <p:spPr>
          <a:xfrm>
            <a:off x="304799" y="901522"/>
            <a:ext cx="11553826" cy="156076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Plans addressing future health care states should be jointly agreed with people with CKD and their families/carers and known to all. Advanced care planning for those choosing supportive care is particularly important.</a:t>
            </a:r>
          </a:p>
        </p:txBody>
      </p:sp>
      <p:pic>
        <p:nvPicPr>
          <p:cNvPr id="3" name="Picture 2" descr="A pyramid of health care levels&#10;&#10;Description automatically generated with medium confidence">
            <a:extLst>
              <a:ext uri="{FF2B5EF4-FFF2-40B4-BE49-F238E27FC236}">
                <a16:creationId xmlns:a16="http://schemas.microsoft.com/office/drawing/2014/main" id="{B78A576F-EAA8-A8DA-1FAB-FF710642375A}"/>
              </a:ext>
            </a:extLst>
          </p:cNvPr>
          <p:cNvPicPr>
            <a:picLocks noChangeAspect="1"/>
          </p:cNvPicPr>
          <p:nvPr/>
        </p:nvPicPr>
        <p:blipFill>
          <a:blip r:embed="rId3"/>
          <a:stretch>
            <a:fillRect/>
          </a:stretch>
        </p:blipFill>
        <p:spPr>
          <a:xfrm>
            <a:off x="2667005" y="2145301"/>
            <a:ext cx="6857990" cy="4500823"/>
          </a:xfrm>
          <a:prstGeom prst="rect">
            <a:avLst/>
          </a:prstGeom>
        </p:spPr>
      </p:pic>
    </p:spTree>
    <p:extLst>
      <p:ext uri="{BB962C8B-B14F-4D97-AF65-F5344CB8AC3E}">
        <p14:creationId xmlns:p14="http://schemas.microsoft.com/office/powerpoint/2010/main" val="34124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5DE24-8690-7E83-4D46-438103CDE4EF}"/>
              </a:ext>
            </a:extLst>
          </p:cNvPr>
          <p:cNvSpPr>
            <a:spLocks noGrp="1"/>
          </p:cNvSpPr>
          <p:nvPr>
            <p:ph type="ctrTitle"/>
          </p:nvPr>
        </p:nvSpPr>
        <p:spPr>
          <a:xfrm>
            <a:off x="2197099" y="2939443"/>
            <a:ext cx="7797802" cy="979114"/>
          </a:xfrm>
        </p:spPr>
        <p:txBody>
          <a:bodyPr/>
          <a:lstStyle/>
          <a:p>
            <a:r>
              <a:rPr lang="en-US" sz="4800" dirty="0"/>
              <a:t>Thank you</a:t>
            </a:r>
          </a:p>
        </p:txBody>
      </p:sp>
    </p:spTree>
    <p:extLst>
      <p:ext uri="{BB962C8B-B14F-4D97-AF65-F5344CB8AC3E}">
        <p14:creationId xmlns:p14="http://schemas.microsoft.com/office/powerpoint/2010/main" val="1584430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2"/>
            <a:ext cx="11553826" cy="677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Evaluation – CKD Definition</a:t>
            </a:r>
            <a:endParaRPr dirty="0">
              <a:latin typeface="+mj-lt"/>
            </a:endParaRPr>
          </a:p>
        </p:txBody>
      </p:sp>
      <p:sp>
        <p:nvSpPr>
          <p:cNvPr id="331" name="Google Shape;331;p37"/>
          <p:cNvSpPr txBox="1">
            <a:spLocks noGrp="1"/>
          </p:cNvSpPr>
          <p:nvPr>
            <p:ph type="subTitle" idx="1"/>
          </p:nvPr>
        </p:nvSpPr>
        <p:spPr>
          <a:xfrm>
            <a:off x="304799" y="946673"/>
            <a:ext cx="11553826" cy="19363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CKD is defined as abnormalities of kidney structure or function, present for &gt;3</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months, with implications for health. The definition includes many different markers of kidney damage, not just decreased </a:t>
            </a:r>
            <a:r>
              <a:rPr lang="en-US" sz="2600" i="0" u="none" strike="noStrike" cap="none" dirty="0">
                <a:solidFill>
                  <a:schemeClr val="dk2"/>
                </a:solidFill>
                <a:latin typeface="+mn-lt"/>
                <a:ea typeface="Calibri"/>
                <a:cs typeface="Calibri"/>
                <a:sym typeface="Calibri"/>
              </a:rPr>
              <a:t>G</a:t>
            </a:r>
            <a:r>
              <a:rPr lang="en-US" sz="2600" b="0" i="0" u="none" strike="noStrike" cap="none" dirty="0">
                <a:solidFill>
                  <a:schemeClr val="dk2"/>
                </a:solidFill>
                <a:latin typeface="+mn-lt"/>
                <a:ea typeface="Calibri"/>
                <a:cs typeface="Calibri"/>
                <a:sym typeface="Calibri"/>
              </a:rPr>
              <a:t>FR and </a:t>
            </a:r>
            <a:r>
              <a:rPr lang="en-US" sz="2600" i="0" u="none" strike="noStrike" cap="none" dirty="0">
                <a:solidFill>
                  <a:schemeClr val="dk2"/>
                </a:solidFill>
                <a:latin typeface="+mn-lt"/>
                <a:ea typeface="Calibri"/>
                <a:cs typeface="Calibri"/>
                <a:sym typeface="Calibri"/>
              </a:rPr>
              <a:t>A</a:t>
            </a:r>
            <a:r>
              <a:rPr lang="en-US" sz="2600" b="0" i="0" u="none" strike="noStrike" cap="none" dirty="0">
                <a:solidFill>
                  <a:schemeClr val="dk2"/>
                </a:solidFill>
                <a:latin typeface="+mn-lt"/>
                <a:ea typeface="Calibri"/>
                <a:cs typeface="Calibri"/>
                <a:sym typeface="Calibri"/>
              </a:rPr>
              <a:t>CR and the cause of CKD should be actively sought (Figure). CKD is classified according to </a:t>
            </a:r>
            <a:r>
              <a:rPr lang="en-US" sz="2600" b="1" i="0" u="none" strike="noStrike" cap="none" dirty="0">
                <a:solidFill>
                  <a:schemeClr val="dk2"/>
                </a:solidFill>
                <a:latin typeface="+mn-lt"/>
                <a:ea typeface="Calibri"/>
                <a:cs typeface="Calibri"/>
                <a:sym typeface="Calibri"/>
              </a:rPr>
              <a:t>C</a:t>
            </a:r>
            <a:r>
              <a:rPr lang="en-US" sz="2600" b="0" i="0" u="none" strike="noStrike" cap="none" dirty="0">
                <a:solidFill>
                  <a:schemeClr val="dk2"/>
                </a:solidFill>
                <a:latin typeface="+mn-lt"/>
                <a:ea typeface="Calibri"/>
                <a:cs typeface="Calibri"/>
                <a:sym typeface="Calibri"/>
              </a:rPr>
              <a:t>ause, </a:t>
            </a:r>
            <a:r>
              <a:rPr lang="en-US" sz="2600" b="1" i="0" u="none" strike="noStrike" cap="none" dirty="0">
                <a:solidFill>
                  <a:schemeClr val="dk2"/>
                </a:solidFill>
                <a:latin typeface="+mn-lt"/>
                <a:ea typeface="Calibri"/>
                <a:cs typeface="Calibri"/>
                <a:sym typeface="Calibri"/>
              </a:rPr>
              <a:t>G</a:t>
            </a:r>
            <a:r>
              <a:rPr lang="en-US" sz="2600" b="0" i="0" u="none" strike="noStrike" cap="none" dirty="0">
                <a:solidFill>
                  <a:schemeClr val="dk2"/>
                </a:solidFill>
                <a:latin typeface="+mn-lt"/>
                <a:ea typeface="Calibri"/>
                <a:cs typeface="Calibri"/>
                <a:sym typeface="Calibri"/>
              </a:rPr>
              <a:t>FR, and </a:t>
            </a:r>
            <a:r>
              <a:rPr lang="en-US" sz="2600" b="1" i="0" u="none" strike="noStrike" cap="none" dirty="0">
                <a:solidFill>
                  <a:schemeClr val="dk2"/>
                </a:solidFill>
                <a:latin typeface="+mn-lt"/>
                <a:ea typeface="Calibri"/>
                <a:cs typeface="Calibri"/>
                <a:sym typeface="Calibri"/>
              </a:rPr>
              <a:t>A</a:t>
            </a:r>
            <a:r>
              <a:rPr lang="en-US" sz="2600" b="0" i="0" u="none" strike="noStrike" cap="none" dirty="0">
                <a:solidFill>
                  <a:schemeClr val="dk2"/>
                </a:solidFill>
                <a:latin typeface="+mn-lt"/>
                <a:ea typeface="Calibri"/>
                <a:cs typeface="Calibri"/>
                <a:sym typeface="Calibri"/>
              </a:rPr>
              <a:t>CR to establish severity and guide the type and timing of interventions.</a:t>
            </a:r>
            <a:endParaRPr lang="en-US" dirty="0">
              <a:latin typeface="+mn-lt"/>
            </a:endParaRPr>
          </a:p>
        </p:txBody>
      </p:sp>
      <p:pic>
        <p:nvPicPr>
          <p:cNvPr id="4" name="Picture 3" descr="A diagram of a person's body&#10;&#10;Description automatically generated">
            <a:extLst>
              <a:ext uri="{FF2B5EF4-FFF2-40B4-BE49-F238E27FC236}">
                <a16:creationId xmlns:a16="http://schemas.microsoft.com/office/drawing/2014/main" id="{20096818-9D73-D921-CE48-1370CD93D00C}"/>
              </a:ext>
            </a:extLst>
          </p:cNvPr>
          <p:cNvPicPr>
            <a:picLocks noChangeAspect="1"/>
          </p:cNvPicPr>
          <p:nvPr/>
        </p:nvPicPr>
        <p:blipFill>
          <a:blip r:embed="rId3"/>
          <a:stretch>
            <a:fillRect/>
          </a:stretch>
        </p:blipFill>
        <p:spPr>
          <a:xfrm>
            <a:off x="4039147" y="2829260"/>
            <a:ext cx="4113705" cy="3831945"/>
          </a:xfrm>
          <a:prstGeom prst="rect">
            <a:avLst/>
          </a:prstGeom>
        </p:spPr>
      </p:pic>
    </p:spTree>
    <p:extLst>
      <p:ext uri="{BB962C8B-B14F-4D97-AF65-F5344CB8AC3E}">
        <p14:creationId xmlns:p14="http://schemas.microsoft.com/office/powerpoint/2010/main" val="1775423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2"/>
            <a:ext cx="11553826" cy="677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Evaluation – Distinguish Between AKD and CKD</a:t>
            </a:r>
            <a:endParaRPr dirty="0">
              <a:latin typeface="+mj-lt"/>
            </a:endParaRPr>
          </a:p>
        </p:txBody>
      </p:sp>
      <p:sp>
        <p:nvSpPr>
          <p:cNvPr id="331" name="Google Shape;331;p37"/>
          <p:cNvSpPr txBox="1">
            <a:spLocks noGrp="1"/>
          </p:cNvSpPr>
          <p:nvPr>
            <p:ph type="subTitle" idx="1"/>
          </p:nvPr>
        </p:nvSpPr>
        <p:spPr>
          <a:xfrm>
            <a:off x="304799" y="946673"/>
            <a:ext cx="11553826" cy="19363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It is important to distinguish between AKD and CKD and to establish</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chronicity.</a:t>
            </a:r>
            <a:endParaRPr lang="en-US" dirty="0">
              <a:latin typeface="+mn-lt"/>
            </a:endParaRPr>
          </a:p>
        </p:txBody>
      </p:sp>
      <p:pic>
        <p:nvPicPr>
          <p:cNvPr id="3" name="Picture 2" descr="A diagram of a flowchart&#10;&#10;Description automatically generated">
            <a:extLst>
              <a:ext uri="{FF2B5EF4-FFF2-40B4-BE49-F238E27FC236}">
                <a16:creationId xmlns:a16="http://schemas.microsoft.com/office/drawing/2014/main" id="{EB63497E-92E1-2528-0B59-F8CEA83314B2}"/>
              </a:ext>
            </a:extLst>
          </p:cNvPr>
          <p:cNvPicPr>
            <a:picLocks noChangeAspect="1"/>
          </p:cNvPicPr>
          <p:nvPr/>
        </p:nvPicPr>
        <p:blipFill>
          <a:blip r:embed="rId3"/>
          <a:stretch>
            <a:fillRect/>
          </a:stretch>
        </p:blipFill>
        <p:spPr>
          <a:xfrm>
            <a:off x="2600885" y="1624404"/>
            <a:ext cx="6990230" cy="5064689"/>
          </a:xfrm>
          <a:prstGeom prst="rect">
            <a:avLst/>
          </a:prstGeom>
        </p:spPr>
      </p:pic>
    </p:spTree>
    <p:extLst>
      <p:ext uri="{BB962C8B-B14F-4D97-AF65-F5344CB8AC3E}">
        <p14:creationId xmlns:p14="http://schemas.microsoft.com/office/powerpoint/2010/main" val="106221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2"/>
            <a:ext cx="11553826" cy="677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Evaluation –CKD Care Across the Life Span</a:t>
            </a:r>
            <a:endParaRPr dirty="0">
              <a:latin typeface="+mj-lt"/>
            </a:endParaRPr>
          </a:p>
        </p:txBody>
      </p:sp>
      <p:sp>
        <p:nvSpPr>
          <p:cNvPr id="331" name="Google Shape;331;p37"/>
          <p:cNvSpPr txBox="1">
            <a:spLocks noGrp="1"/>
          </p:cNvSpPr>
          <p:nvPr>
            <p:ph type="subTitle" idx="1"/>
          </p:nvPr>
        </p:nvSpPr>
        <p:spPr>
          <a:xfrm>
            <a:off x="304799" y="946673"/>
            <a:ext cx="11553826" cy="19363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CKD impacts people across the lifespan and as a chronic condition, care is</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influenced by changes in life circumstances. Use a personalized</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approach to diagnosis, risk assessment, and management that considers age, sex,</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and gender. At the extremes of age - the very young and the very old - diagnostic</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procedures, treatment aims, treatment modalities, and decision-making differ</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due to differences in prognosis, treatment options, and prioritization.</a:t>
            </a:r>
            <a:endParaRPr lang="en-US" dirty="0">
              <a:latin typeface="+mn-lt"/>
            </a:endParaRPr>
          </a:p>
        </p:txBody>
      </p:sp>
      <p:pic>
        <p:nvPicPr>
          <p:cNvPr id="4" name="Picture 3" descr="A group of people in different poses&#10;&#10;Description automatically generated">
            <a:extLst>
              <a:ext uri="{FF2B5EF4-FFF2-40B4-BE49-F238E27FC236}">
                <a16:creationId xmlns:a16="http://schemas.microsoft.com/office/drawing/2014/main" id="{27B6F945-4878-C061-B8A6-638A7FFD5473}"/>
              </a:ext>
            </a:extLst>
          </p:cNvPr>
          <p:cNvPicPr>
            <a:picLocks noChangeAspect="1"/>
          </p:cNvPicPr>
          <p:nvPr/>
        </p:nvPicPr>
        <p:blipFill>
          <a:blip r:embed="rId3"/>
          <a:stretch>
            <a:fillRect/>
          </a:stretch>
        </p:blipFill>
        <p:spPr>
          <a:xfrm>
            <a:off x="2703004" y="3157728"/>
            <a:ext cx="6757416" cy="3700272"/>
          </a:xfrm>
          <a:prstGeom prst="rect">
            <a:avLst/>
          </a:prstGeom>
        </p:spPr>
      </p:pic>
    </p:spTree>
    <p:extLst>
      <p:ext uri="{BB962C8B-B14F-4D97-AF65-F5344CB8AC3E}">
        <p14:creationId xmlns:p14="http://schemas.microsoft.com/office/powerpoint/2010/main" val="1250156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2"/>
            <a:ext cx="11553826" cy="677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Evaluation – Diagnosis of CKD in Older Adults</a:t>
            </a:r>
            <a:endParaRPr dirty="0">
              <a:latin typeface="+mj-lt"/>
            </a:endParaRPr>
          </a:p>
        </p:txBody>
      </p:sp>
      <p:sp>
        <p:nvSpPr>
          <p:cNvPr id="331" name="Google Shape;331;p37"/>
          <p:cNvSpPr txBox="1">
            <a:spLocks noGrp="1"/>
          </p:cNvSpPr>
          <p:nvPr>
            <p:ph type="subTitle" idx="1"/>
          </p:nvPr>
        </p:nvSpPr>
        <p:spPr>
          <a:xfrm>
            <a:off x="304799" y="946673"/>
            <a:ext cx="11553826" cy="19363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Epidemiological population data support retaining the threshold GFR of 60 ml/min/1.73 m2 for diagnosis of CKD in older adults, even in the absence of significant albuminuria, with consistently elevated and increasing relative risk of adverse outcomes below this threshold.</a:t>
            </a:r>
            <a:endParaRPr lang="en-US" dirty="0">
              <a:latin typeface="+mn-lt"/>
            </a:endParaRPr>
          </a:p>
        </p:txBody>
      </p:sp>
      <p:pic>
        <p:nvPicPr>
          <p:cNvPr id="3" name="Picture 2" descr="A screenshot of a table&#10;&#10;Description automatically generated">
            <a:extLst>
              <a:ext uri="{FF2B5EF4-FFF2-40B4-BE49-F238E27FC236}">
                <a16:creationId xmlns:a16="http://schemas.microsoft.com/office/drawing/2014/main" id="{0276D334-06D8-7004-96C2-8C8AE7D000AB}"/>
              </a:ext>
            </a:extLst>
          </p:cNvPr>
          <p:cNvPicPr>
            <a:picLocks noChangeAspect="1"/>
          </p:cNvPicPr>
          <p:nvPr/>
        </p:nvPicPr>
        <p:blipFill rotWithShape="1">
          <a:blip r:embed="rId3"/>
          <a:srcRect l="50000"/>
          <a:stretch/>
        </p:blipFill>
        <p:spPr>
          <a:xfrm>
            <a:off x="4098664" y="2382360"/>
            <a:ext cx="4048192" cy="4459505"/>
          </a:xfrm>
          <a:prstGeom prst="rect">
            <a:avLst/>
          </a:prstGeom>
        </p:spPr>
      </p:pic>
    </p:spTree>
    <p:extLst>
      <p:ext uri="{BB962C8B-B14F-4D97-AF65-F5344CB8AC3E}">
        <p14:creationId xmlns:p14="http://schemas.microsoft.com/office/powerpoint/2010/main" val="3259053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3"/>
            <a:ext cx="11553826" cy="115107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Evaluation – Improving Accuracy of GFR Assessment</a:t>
            </a:r>
            <a:endParaRPr dirty="0">
              <a:latin typeface="+mj-lt"/>
            </a:endParaRPr>
          </a:p>
        </p:txBody>
      </p:sp>
      <p:sp>
        <p:nvSpPr>
          <p:cNvPr id="331" name="Google Shape;331;p37"/>
          <p:cNvSpPr txBox="1">
            <a:spLocks noGrp="1"/>
          </p:cNvSpPr>
          <p:nvPr>
            <p:ph type="subTitle" idx="1"/>
          </p:nvPr>
        </p:nvSpPr>
        <p:spPr>
          <a:xfrm>
            <a:off x="304799" y="1420013"/>
            <a:ext cx="11553826" cy="10112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Estimating GFR from a combination of creatinine and cystatin C (</a:t>
            </a:r>
            <a:r>
              <a:rPr lang="en-US" dirty="0" err="1">
                <a:latin typeface="+mn-lt"/>
              </a:rPr>
              <a:t>eGFRcr-cys</a:t>
            </a:r>
            <a:r>
              <a:rPr lang="en-US" dirty="0">
                <a:latin typeface="+mn-lt"/>
              </a:rPr>
              <a:t>) improves accuracy and strengthens risk relationships. GFR should be measured where more accurate ascertainment of GFR will impact treatment decisions.</a:t>
            </a:r>
          </a:p>
        </p:txBody>
      </p:sp>
    </p:spTree>
    <p:extLst>
      <p:ext uri="{BB962C8B-B14F-4D97-AF65-F5344CB8AC3E}">
        <p14:creationId xmlns:p14="http://schemas.microsoft.com/office/powerpoint/2010/main" val="3704355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2"/>
            <a:ext cx="11553826" cy="677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Evaluation – Accuracy and Reliability</a:t>
            </a:r>
            <a:endParaRPr dirty="0">
              <a:latin typeface="+mj-lt"/>
            </a:endParaRPr>
          </a:p>
        </p:txBody>
      </p:sp>
      <p:sp>
        <p:nvSpPr>
          <p:cNvPr id="331" name="Google Shape;331;p37"/>
          <p:cNvSpPr txBox="1">
            <a:spLocks noGrp="1"/>
          </p:cNvSpPr>
          <p:nvPr>
            <p:ph type="subTitle" idx="1"/>
          </p:nvPr>
        </p:nvSpPr>
        <p:spPr>
          <a:xfrm>
            <a:off x="304799" y="946673"/>
            <a:ext cx="11553826" cy="193637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Understand the variability of GFR and urinary albumin and the value and limitations of the methodology of assessment when determining whether a change is a true change. Implement the requisite laboratory standards of care to ensure accuracy and reliability.</a:t>
            </a:r>
            <a:endParaRPr lang="en-US" dirty="0">
              <a:latin typeface="+mn-lt"/>
            </a:endParaRPr>
          </a:p>
        </p:txBody>
      </p:sp>
    </p:spTree>
    <p:extLst>
      <p:ext uri="{BB962C8B-B14F-4D97-AF65-F5344CB8AC3E}">
        <p14:creationId xmlns:p14="http://schemas.microsoft.com/office/powerpoint/2010/main" val="4145613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04799" y="268943"/>
            <a:ext cx="11553826" cy="115107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Evaluation – Use a Validated GFR Estimating Equation</a:t>
            </a:r>
            <a:endParaRPr dirty="0">
              <a:latin typeface="+mj-lt"/>
            </a:endParaRPr>
          </a:p>
        </p:txBody>
      </p:sp>
      <p:sp>
        <p:nvSpPr>
          <p:cNvPr id="331" name="Google Shape;331;p37"/>
          <p:cNvSpPr txBox="1">
            <a:spLocks noGrp="1"/>
          </p:cNvSpPr>
          <p:nvPr>
            <p:ph type="subTitle" idx="1"/>
          </p:nvPr>
        </p:nvSpPr>
        <p:spPr>
          <a:xfrm>
            <a:off x="304799" y="1420013"/>
            <a:ext cx="11553826" cy="10112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dirty="0">
                <a:latin typeface="+mn-lt"/>
              </a:rPr>
              <a:t>Use a validated GFR estimating equation to derive GFR from serum filtration markers (eGFR) and use the same equation within geographical regions recognizing that these equations may differ for adults and children.</a:t>
            </a:r>
          </a:p>
        </p:txBody>
      </p:sp>
      <p:pic>
        <p:nvPicPr>
          <p:cNvPr id="2" name="Picture 1" descr="A diagram of a flowchart&#10;&#10;Description automatically generated">
            <a:extLst>
              <a:ext uri="{FF2B5EF4-FFF2-40B4-BE49-F238E27FC236}">
                <a16:creationId xmlns:a16="http://schemas.microsoft.com/office/drawing/2014/main" id="{25BFF687-2D96-E3F3-68FE-1CECA29A689F}"/>
              </a:ext>
            </a:extLst>
          </p:cNvPr>
          <p:cNvPicPr>
            <a:picLocks noChangeAspect="1"/>
          </p:cNvPicPr>
          <p:nvPr/>
        </p:nvPicPr>
        <p:blipFill>
          <a:blip r:embed="rId3"/>
          <a:stretch>
            <a:fillRect/>
          </a:stretch>
        </p:blipFill>
        <p:spPr>
          <a:xfrm>
            <a:off x="3177371" y="2431231"/>
            <a:ext cx="6030279" cy="4369168"/>
          </a:xfrm>
          <a:prstGeom prst="rect">
            <a:avLst/>
          </a:prstGeom>
        </p:spPr>
      </p:pic>
    </p:spTree>
    <p:extLst>
      <p:ext uri="{BB962C8B-B14F-4D97-AF65-F5344CB8AC3E}">
        <p14:creationId xmlns:p14="http://schemas.microsoft.com/office/powerpoint/2010/main" val="334729873"/>
      </p:ext>
    </p:extLst>
  </p:cSld>
  <p:clrMapOvr>
    <a:masterClrMapping/>
  </p:clrMapOvr>
</p:sld>
</file>

<file path=ppt/theme/theme1.xml><?xml version="1.0" encoding="utf-8"?>
<a:theme xmlns:a="http://schemas.openxmlformats.org/drawingml/2006/main" name="1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1629</TotalTime>
  <Words>1144</Words>
  <Application>Microsoft Office PowerPoint</Application>
  <PresentationFormat>Widescreen</PresentationFormat>
  <Paragraphs>76</Paragraphs>
  <Slides>24</Slides>
  <Notes>21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Malgun Gothic</vt:lpstr>
      <vt:lpstr>Arial</vt:lpstr>
      <vt:lpstr>Calibri</vt:lpstr>
      <vt:lpstr>1_Office Theme</vt:lpstr>
      <vt:lpstr>2_Office Theme</vt:lpstr>
      <vt:lpstr>Key Takeaways from the KDIGO 2024 Clinical Practice Guideline  for the Evaluation and Management of CKD</vt:lpstr>
      <vt:lpstr>Top 10 Takeaways on Evaluation of People with or at Risk of CKD</vt:lpstr>
      <vt:lpstr>Evaluation – CKD Definition</vt:lpstr>
      <vt:lpstr>Evaluation – Distinguish Between AKD and CKD</vt:lpstr>
      <vt:lpstr>Evaluation –CKD Care Across the Life Span</vt:lpstr>
      <vt:lpstr>Evaluation – Diagnosis of CKD in Older Adults</vt:lpstr>
      <vt:lpstr>Evaluation – Improving Accuracy of GFR Assessment</vt:lpstr>
      <vt:lpstr>Evaluation – Accuracy and Reliability</vt:lpstr>
      <vt:lpstr>Evaluation – Use a Validated GFR Estimating Equation</vt:lpstr>
      <vt:lpstr>Evaluation – Point-of-Care Tests</vt:lpstr>
      <vt:lpstr>Evaluation – Use Validated Risk Assessment Tools</vt:lpstr>
      <vt:lpstr>Evaluation – Timing Assessment and Reevaluation</vt:lpstr>
      <vt:lpstr>Top 10 Takeaways on Management of People with or at Risk of CKD</vt:lpstr>
      <vt:lpstr>Management – Comprehensive Treatment Strategy</vt:lpstr>
      <vt:lpstr>Management – Healthy and Diverse Diet</vt:lpstr>
      <vt:lpstr>Management – Individualize BP Control</vt:lpstr>
      <vt:lpstr>Management – RASi and SGLT2i</vt:lpstr>
      <vt:lpstr>Management – Acute Changes in eGFR</vt:lpstr>
      <vt:lpstr>Management – Cardiovascular Disease and Imaging</vt:lpstr>
      <vt:lpstr>Management – Perform Thorough Medication Review</vt:lpstr>
      <vt:lpstr>Management – Discontinuation and Restart of Medications</vt:lpstr>
      <vt:lpstr>Management – Symptom Control in CKD</vt:lpstr>
      <vt:lpstr>Management – Advanced Care Planning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KDIGO Clinical Practice Guideline  on Diabetes Management in CKD</dc:title>
  <dc:creator>Amy Earley</dc:creator>
  <cp:lastModifiedBy>Amy Earley</cp:lastModifiedBy>
  <cp:revision>40</cp:revision>
  <dcterms:modified xsi:type="dcterms:W3CDTF">2024-02-22T21:54:58Z</dcterms:modified>
</cp:coreProperties>
</file>